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3"/>
  </p:notesMasterIdLst>
  <p:sldIdLst>
    <p:sldId id="265" r:id="rId2"/>
    <p:sldId id="256" r:id="rId3"/>
    <p:sldId id="257" r:id="rId4"/>
    <p:sldId id="258" r:id="rId5"/>
    <p:sldId id="266" r:id="rId6"/>
    <p:sldId id="260" r:id="rId7"/>
    <p:sldId id="259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A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20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22A94-DCDA-46E7-9EAD-9FF614B83CDA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A1539-EDD1-4CFA-B71F-3FB2E349FC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13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8"/>
            <a:ext cx="7194598" cy="280076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</a:t>
            </a:r>
            <a:r>
              <a:rPr lang="en-US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Past Simple</a:t>
            </a:r>
            <a:endParaRPr lang="ru-RU" sz="8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ru-RU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99282">
            <a:off x="277155" y="3469208"/>
            <a:ext cx="1952625" cy="20764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357430"/>
            <a:ext cx="83423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Прошедшее простое время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8"/>
            <a:ext cx="7266733" cy="280076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</a:t>
            </a:r>
            <a:r>
              <a:rPr lang="en-US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Past Simple</a:t>
            </a:r>
            <a:endParaRPr lang="ru-RU" sz="8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endParaRPr lang="ru-RU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99282">
            <a:off x="1222181" y="3549839"/>
            <a:ext cx="2571215" cy="273426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357430"/>
            <a:ext cx="8501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Прошедшее простое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время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142852"/>
            <a:ext cx="584807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Образование </a:t>
            </a:r>
          </a:p>
          <a:p>
            <a:r>
              <a:rPr lang="ru-RU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Past Simple</a:t>
            </a:r>
            <a:endParaRPr lang="ru-RU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428868"/>
            <a:ext cx="4639412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80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  </a:t>
            </a:r>
            <a:r>
              <a:rPr lang="en-US" sz="8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V</a:t>
            </a:r>
            <a:r>
              <a:rPr lang="ru-RU" sz="8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+ </a:t>
            </a:r>
            <a:r>
              <a:rPr lang="en-US" sz="8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-</a:t>
            </a:r>
            <a:endParaRPr lang="ru-RU" sz="8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3240" y="3929066"/>
            <a:ext cx="1290738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8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V</a:t>
            </a:r>
            <a:r>
              <a:rPr lang="en-US" sz="4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2</a:t>
            </a:r>
            <a:endParaRPr lang="ru-RU" sz="44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7" name="Picture 3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74585">
            <a:off x="5857884" y="4929198"/>
            <a:ext cx="1829714" cy="1565453"/>
          </a:xfrm>
          <a:prstGeom prst="rect">
            <a:avLst/>
          </a:prstGeom>
          <a:noFill/>
        </p:spPr>
      </p:pic>
      <p:sp>
        <p:nvSpPr>
          <p:cNvPr id="8" name="Блок-схема: процесс 7"/>
          <p:cNvSpPr/>
          <p:nvPr/>
        </p:nvSpPr>
        <p:spPr>
          <a:xfrm>
            <a:off x="4572000" y="2714620"/>
            <a:ext cx="1343028" cy="898400"/>
          </a:xfrm>
          <a:prstGeom prst="flowChartProcess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err="1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ed</a:t>
            </a:r>
            <a:endParaRPr lang="ru-RU" sz="66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9001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    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Глагол </a:t>
            </a:r>
            <a:r>
              <a:rPr lang="en-US" sz="48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be </a:t>
            </a:r>
          </a:p>
          <a:p>
            <a:r>
              <a:rPr lang="en-US" sz="48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    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в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Past Simple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2000240"/>
            <a:ext cx="290656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You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He/ she/ it</a:t>
            </a:r>
            <a:endParaRPr lang="ru-RU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3000364" y="2071678"/>
            <a:ext cx="572400" cy="1857388"/>
          </a:xfrm>
          <a:prstGeom prst="rightBrace">
            <a:avLst>
              <a:gd name="adj1" fmla="val 8333"/>
              <a:gd name="adj2" fmla="val 50656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4000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868" y="2500306"/>
            <a:ext cx="17876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Was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4357694"/>
            <a:ext cx="137890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We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You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They</a:t>
            </a:r>
            <a:endParaRPr lang="ru-RU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3000364" y="4357694"/>
            <a:ext cx="642942" cy="178595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71868" y="4786322"/>
            <a:ext cx="22140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Were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029" name="Picture 5" descr="C:\Program Files\Microsoft Office\MEDIA\CAGCAT10\j021672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75306">
            <a:off x="7453096" y="1073686"/>
            <a:ext cx="1450238" cy="1823314"/>
          </a:xfrm>
          <a:prstGeom prst="rect">
            <a:avLst/>
          </a:prstGeom>
          <a:noFill/>
        </p:spPr>
      </p:pic>
      <p:pic>
        <p:nvPicPr>
          <p:cNvPr id="1030" name="Picture 6" descr="C:\Program Files\Microsoft Office\MEDIA\CAGCAT10\j029755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10408">
            <a:off x="7500958" y="3857628"/>
            <a:ext cx="1195121" cy="182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20688"/>
            <a:ext cx="576064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 Simple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әрекеттің бұрын болып қойғандығын және іс – әрекеттің болғандығына бәраз уақыт өткендігін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используется для обозначения действия, которое произошло в определенное время в прошлом и время совершения которого уже истекло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56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650125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0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Указатели времени в </a:t>
            </a:r>
            <a:r>
              <a:rPr lang="en-US" sz="40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Past Simple</a:t>
            </a:r>
            <a:endParaRPr lang="ru-RU" sz="4000" b="1" dirty="0">
              <a:ln/>
              <a:solidFill>
                <a:schemeClr val="accent3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71691"/>
            <a:ext cx="681468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Yesterday</a:t>
            </a:r>
            <a:r>
              <a:rPr lang="en-US" sz="3600" dirty="0" smtClean="0">
                <a:latin typeface="Comic Sans MS" pitchFamily="66" charset="0"/>
              </a:rPr>
              <a:t>- </a:t>
            </a:r>
            <a:r>
              <a:rPr lang="ru-RU" sz="3600" dirty="0" smtClean="0">
                <a:solidFill>
                  <a:srgbClr val="00B0F0"/>
                </a:solidFill>
                <a:latin typeface="Comic Sans MS" pitchFamily="66" charset="0"/>
              </a:rPr>
              <a:t>Вчера</a:t>
            </a:r>
          </a:p>
          <a:p>
            <a:endParaRPr lang="ru-RU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Last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week</a:t>
            </a:r>
            <a:r>
              <a:rPr lang="en-US" sz="3600" dirty="0" smtClean="0">
                <a:latin typeface="Comic Sans MS" pitchFamily="66" charset="0"/>
              </a:rPr>
              <a:t>-</a:t>
            </a:r>
            <a:r>
              <a:rPr lang="ru-RU" sz="3600" dirty="0" smtClean="0">
                <a:latin typeface="Comic Sans MS" pitchFamily="66" charset="0"/>
              </a:rPr>
              <a:t> </a:t>
            </a:r>
            <a:r>
              <a:rPr lang="ru-RU" sz="3600" dirty="0" smtClean="0">
                <a:solidFill>
                  <a:srgbClr val="00B0F0"/>
                </a:solidFill>
                <a:latin typeface="Comic Sans MS" pitchFamily="66" charset="0"/>
              </a:rPr>
              <a:t>На прошлой неделе</a:t>
            </a:r>
          </a:p>
          <a:p>
            <a:endParaRPr lang="ru-RU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Last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month</a:t>
            </a:r>
            <a:r>
              <a:rPr lang="en-US" sz="3600" dirty="0" smtClean="0">
                <a:latin typeface="Comic Sans MS" pitchFamily="66" charset="0"/>
              </a:rPr>
              <a:t>- </a:t>
            </a:r>
            <a:r>
              <a:rPr lang="ru-RU" sz="3600" dirty="0" smtClean="0">
                <a:solidFill>
                  <a:srgbClr val="00B0F0"/>
                </a:solidFill>
                <a:latin typeface="Comic Sans MS" pitchFamily="66" charset="0"/>
              </a:rPr>
              <a:t>В прошлом месяце</a:t>
            </a:r>
          </a:p>
          <a:p>
            <a:endParaRPr lang="ru-RU" sz="3600" dirty="0" smtClean="0">
              <a:latin typeface="Comic Sans MS" pitchFamily="66" charset="0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Last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year</a:t>
            </a:r>
            <a:r>
              <a:rPr lang="en-US" sz="3600" dirty="0" smtClean="0">
                <a:latin typeface="Comic Sans MS" pitchFamily="66" charset="0"/>
              </a:rPr>
              <a:t>- </a:t>
            </a:r>
            <a:r>
              <a:rPr lang="ru-RU" sz="3600" dirty="0" smtClean="0">
                <a:solidFill>
                  <a:srgbClr val="00B0F0"/>
                </a:solidFill>
                <a:latin typeface="Comic Sans MS" pitchFamily="66" charset="0"/>
              </a:rPr>
              <a:t>В прошлом году</a:t>
            </a:r>
          </a:p>
          <a:p>
            <a:endParaRPr lang="ru-RU" sz="36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ru-RU" sz="3600" dirty="0" smtClean="0">
                <a:latin typeface="Comic Sans MS" pitchFamily="66" charset="0"/>
              </a:rPr>
              <a:t>…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 years ago</a:t>
            </a:r>
            <a:r>
              <a:rPr lang="en-US" sz="3600" dirty="0" smtClean="0">
                <a:latin typeface="Comic Sans MS" pitchFamily="66" charset="0"/>
              </a:rPr>
              <a:t>…</a:t>
            </a:r>
            <a:r>
              <a:rPr lang="ru-RU" sz="3600" dirty="0" smtClean="0">
                <a:latin typeface="Comic Sans MS" pitchFamily="66" charset="0"/>
              </a:rPr>
              <a:t>- … </a:t>
            </a:r>
            <a:r>
              <a:rPr lang="ru-RU" sz="3600" dirty="0" smtClean="0">
                <a:solidFill>
                  <a:srgbClr val="00B0F0"/>
                </a:solidFill>
                <a:latin typeface="Comic Sans MS" pitchFamily="66" charset="0"/>
              </a:rPr>
              <a:t>лет назад</a:t>
            </a:r>
            <a:endParaRPr lang="ru-RU" sz="3600" dirty="0">
              <a:solidFill>
                <a:srgbClr val="00B0F0"/>
              </a:solidFill>
              <a:latin typeface="Comic Sans MS" pitchFamily="66" charset="0"/>
            </a:endParaRPr>
          </a:p>
        </p:txBody>
      </p:sp>
      <p:pic>
        <p:nvPicPr>
          <p:cNvPr id="2052" name="Picture 4" descr="C:\Program Files\Microsoft Office\MEDIA\CAGCAT10\J030493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5000636"/>
            <a:ext cx="1819275" cy="1668463"/>
          </a:xfrm>
          <a:prstGeom prst="rect">
            <a:avLst/>
          </a:prstGeom>
          <a:noFill/>
        </p:spPr>
      </p:pic>
      <p:pic>
        <p:nvPicPr>
          <p:cNvPr id="2054" name="Picture 6" descr="C:\Program Files\Microsoft Office\MEDIA\CAGCAT10\J029382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785794"/>
            <a:ext cx="1744663" cy="1836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76081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Утвердительное предложение:</a:t>
            </a:r>
            <a:endParaRPr lang="en-US" sz="4000" dirty="0" smtClean="0"/>
          </a:p>
          <a:p>
            <a:endParaRPr lang="ru-RU" sz="4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1520" y="3500438"/>
            <a:ext cx="770485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Отрицательное предложение: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didn’t  play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ru-RU" sz="2400" dirty="0">
                <a:solidFill>
                  <a:srgbClr val="FF0000"/>
                </a:solidFill>
              </a:rPr>
              <a:t>                </a:t>
            </a:r>
            <a:r>
              <a:rPr lang="en-US" sz="2400" dirty="0" smtClean="0">
                <a:solidFill>
                  <a:srgbClr val="FF0000"/>
                </a:solidFill>
              </a:rPr>
              <a:t>         We </a:t>
            </a:r>
            <a:r>
              <a:rPr lang="en-US" sz="2400" dirty="0">
                <a:solidFill>
                  <a:srgbClr val="FF0000"/>
                </a:solidFill>
              </a:rPr>
              <a:t>didn’t </a:t>
            </a:r>
            <a:r>
              <a:rPr lang="en-US" sz="2400" dirty="0" smtClean="0">
                <a:solidFill>
                  <a:srgbClr val="FF0000"/>
                </a:solidFill>
              </a:rPr>
              <a:t>play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You didn’t </a:t>
            </a:r>
            <a:r>
              <a:rPr lang="en-US" sz="2400" dirty="0" smtClean="0">
                <a:solidFill>
                  <a:srgbClr val="FF0000"/>
                </a:solidFill>
              </a:rPr>
              <a:t>play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ru-RU" sz="2400" dirty="0">
                <a:solidFill>
                  <a:srgbClr val="FF0000"/>
                </a:solidFill>
              </a:rPr>
              <a:t>               </a:t>
            </a:r>
            <a:r>
              <a:rPr lang="en-US" sz="2400" dirty="0" smtClean="0">
                <a:solidFill>
                  <a:srgbClr val="FF0000"/>
                </a:solidFill>
              </a:rPr>
              <a:t> You </a:t>
            </a:r>
            <a:r>
              <a:rPr lang="en-US" sz="2400" dirty="0">
                <a:solidFill>
                  <a:srgbClr val="FF0000"/>
                </a:solidFill>
              </a:rPr>
              <a:t>didn’t </a:t>
            </a:r>
            <a:r>
              <a:rPr lang="en-US" sz="2400" dirty="0" smtClean="0">
                <a:solidFill>
                  <a:srgbClr val="FF0000"/>
                </a:solidFill>
              </a:rPr>
              <a:t>play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He / she / </a:t>
            </a:r>
            <a:r>
              <a:rPr lang="en-US" sz="2400" dirty="0" smtClean="0">
                <a:solidFill>
                  <a:srgbClr val="FF0000"/>
                </a:solidFill>
              </a:rPr>
              <a:t>it </a:t>
            </a:r>
            <a:r>
              <a:rPr lang="en-US" sz="2400" dirty="0">
                <a:solidFill>
                  <a:srgbClr val="FF0000"/>
                </a:solidFill>
              </a:rPr>
              <a:t>didn’t</a:t>
            </a:r>
            <a:r>
              <a:rPr lang="en-US" sz="2400" dirty="0" smtClean="0">
                <a:solidFill>
                  <a:srgbClr val="FF0000"/>
                </a:solidFill>
              </a:rPr>
              <a:t> play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ru-RU" sz="2400" dirty="0">
                <a:solidFill>
                  <a:srgbClr val="FF0000"/>
                </a:solidFill>
              </a:rPr>
              <a:t>      </a:t>
            </a:r>
            <a:r>
              <a:rPr lang="en-US" sz="2400" dirty="0">
                <a:solidFill>
                  <a:srgbClr val="FF0000"/>
                </a:solidFill>
              </a:rPr>
              <a:t>They didn’t </a:t>
            </a:r>
            <a:r>
              <a:rPr lang="en-US" sz="2400" dirty="0" smtClean="0">
                <a:solidFill>
                  <a:srgbClr val="FF0000"/>
                </a:solidFill>
              </a:rPr>
              <a:t>play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4000" dirty="0" smtClean="0"/>
          </a:p>
        </p:txBody>
      </p:sp>
      <p:pic>
        <p:nvPicPr>
          <p:cNvPr id="3074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1214422"/>
            <a:ext cx="1707185" cy="18242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1664871"/>
            <a:ext cx="62493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 played	</a:t>
            </a:r>
            <a:r>
              <a:rPr lang="ru-RU" sz="2400" dirty="0" smtClean="0">
                <a:solidFill>
                  <a:srgbClr val="FF0000"/>
                </a:solidFill>
              </a:rPr>
              <a:t>                </a:t>
            </a:r>
            <a:r>
              <a:rPr lang="en-US" sz="2400" dirty="0" smtClean="0">
                <a:solidFill>
                  <a:srgbClr val="FF0000"/>
                </a:solidFill>
              </a:rPr>
              <a:t>We </a:t>
            </a:r>
            <a:r>
              <a:rPr lang="en-US" sz="2400" dirty="0">
                <a:solidFill>
                  <a:srgbClr val="FF0000"/>
                </a:solidFill>
              </a:rPr>
              <a:t>played</a:t>
            </a:r>
          </a:p>
          <a:p>
            <a:r>
              <a:rPr lang="en-US" sz="2400" dirty="0">
                <a:solidFill>
                  <a:srgbClr val="FF0000"/>
                </a:solidFill>
              </a:rPr>
              <a:t>You played	</a:t>
            </a:r>
            <a:r>
              <a:rPr lang="ru-RU" sz="2400" dirty="0" smtClean="0">
                <a:solidFill>
                  <a:srgbClr val="FF0000"/>
                </a:solidFill>
              </a:rPr>
              <a:t>                </a:t>
            </a:r>
            <a:r>
              <a:rPr lang="en-US" sz="2400" dirty="0" smtClean="0">
                <a:solidFill>
                  <a:srgbClr val="FF0000"/>
                </a:solidFill>
              </a:rPr>
              <a:t>You </a:t>
            </a:r>
            <a:r>
              <a:rPr lang="en-US" sz="2400" dirty="0">
                <a:solidFill>
                  <a:srgbClr val="FF0000"/>
                </a:solidFill>
              </a:rPr>
              <a:t>played</a:t>
            </a:r>
          </a:p>
          <a:p>
            <a:r>
              <a:rPr lang="en-US" sz="2400" dirty="0">
                <a:solidFill>
                  <a:srgbClr val="FF0000"/>
                </a:solidFill>
              </a:rPr>
              <a:t>He / she / it played	</a:t>
            </a:r>
            <a:r>
              <a:rPr lang="ru-RU" sz="2400" dirty="0" smtClean="0">
                <a:solidFill>
                  <a:srgbClr val="FF0000"/>
                </a:solidFill>
              </a:rPr>
              <a:t>      </a:t>
            </a:r>
            <a:r>
              <a:rPr lang="en-US" sz="2400" dirty="0" smtClean="0">
                <a:solidFill>
                  <a:srgbClr val="FF0000"/>
                </a:solidFill>
              </a:rPr>
              <a:t>They </a:t>
            </a:r>
            <a:r>
              <a:rPr lang="en-US" sz="2400" dirty="0">
                <a:solidFill>
                  <a:srgbClr val="FF0000"/>
                </a:solidFill>
              </a:rPr>
              <a:t>played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604"/>
            <a:ext cx="859241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Общий вопрос:</a:t>
            </a:r>
            <a:endParaRPr lang="en-US" sz="4000" dirty="0" smtClean="0"/>
          </a:p>
          <a:p>
            <a:endParaRPr lang="ru-RU" sz="4000" dirty="0" smtClean="0"/>
          </a:p>
          <a:p>
            <a:r>
              <a:rPr lang="en-US" sz="4000" dirty="0" smtClean="0">
                <a:solidFill>
                  <a:srgbClr val="00B0F0"/>
                </a:solidFill>
              </a:rPr>
              <a:t>Did</a:t>
            </a:r>
            <a:r>
              <a:rPr lang="en-US" sz="4000" dirty="0" smtClean="0">
                <a:solidFill>
                  <a:srgbClr val="C00000"/>
                </a:solidFill>
              </a:rPr>
              <a:t> Misha </a:t>
            </a:r>
            <a:r>
              <a:rPr lang="en-US" sz="4000" dirty="0" smtClean="0">
                <a:solidFill>
                  <a:srgbClr val="00B0F0"/>
                </a:solidFill>
              </a:rPr>
              <a:t>see</a:t>
            </a:r>
            <a:r>
              <a:rPr lang="en-US" sz="4000" dirty="0" smtClean="0">
                <a:solidFill>
                  <a:srgbClr val="C00000"/>
                </a:solidFill>
              </a:rPr>
              <a:t> my friend last month? </a:t>
            </a:r>
          </a:p>
          <a:p>
            <a:r>
              <a:rPr lang="en-US" sz="4000" dirty="0" smtClean="0">
                <a:solidFill>
                  <a:srgbClr val="C00000"/>
                </a:solidFill>
              </a:rPr>
              <a:t>Yes, he did.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571876"/>
            <a:ext cx="859241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Альтернативный вопрос:</a:t>
            </a:r>
            <a:endParaRPr lang="en-US" sz="4000" dirty="0" smtClean="0"/>
          </a:p>
          <a:p>
            <a:endParaRPr lang="ru-RU" sz="4000" dirty="0" smtClean="0"/>
          </a:p>
          <a:p>
            <a:r>
              <a:rPr lang="en-US" sz="4000" dirty="0" smtClean="0">
                <a:solidFill>
                  <a:srgbClr val="00B0F0"/>
                </a:solidFill>
              </a:rPr>
              <a:t>Did</a:t>
            </a:r>
            <a:r>
              <a:rPr lang="en-US" sz="4000" dirty="0" smtClean="0">
                <a:solidFill>
                  <a:srgbClr val="C00000"/>
                </a:solidFill>
              </a:rPr>
              <a:t> Misha </a:t>
            </a:r>
            <a:r>
              <a:rPr lang="en-US" sz="4000" dirty="0" smtClean="0">
                <a:solidFill>
                  <a:srgbClr val="00B0F0"/>
                </a:solidFill>
              </a:rPr>
              <a:t>see </a:t>
            </a:r>
            <a:r>
              <a:rPr lang="en-US" sz="4000" dirty="0" smtClean="0">
                <a:solidFill>
                  <a:srgbClr val="C00000"/>
                </a:solidFill>
              </a:rPr>
              <a:t>my friend last month </a:t>
            </a:r>
          </a:p>
          <a:p>
            <a:r>
              <a:rPr lang="en-US" sz="4000" dirty="0" smtClean="0">
                <a:solidFill>
                  <a:srgbClr val="00B0F0"/>
                </a:solidFill>
              </a:rPr>
              <a:t>or</a:t>
            </a:r>
            <a:r>
              <a:rPr lang="en-US" sz="4000" dirty="0" smtClean="0">
                <a:solidFill>
                  <a:srgbClr val="C00000"/>
                </a:solidFill>
              </a:rPr>
              <a:t> last week?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Program Files\Microsoft Office\MEDIA\CAGCAT10\J0157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2643182"/>
            <a:ext cx="1795463" cy="1811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42852"/>
            <a:ext cx="735489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Вопрос к подлежащему:</a:t>
            </a:r>
            <a:endParaRPr lang="en-US" sz="4000" dirty="0" smtClean="0"/>
          </a:p>
          <a:p>
            <a:endParaRPr lang="ru-RU" sz="4000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Who </a:t>
            </a:r>
            <a:r>
              <a:rPr lang="en-US" sz="4000" dirty="0" smtClean="0">
                <a:solidFill>
                  <a:srgbClr val="00B0F0"/>
                </a:solidFill>
              </a:rPr>
              <a:t>saw</a:t>
            </a:r>
            <a:r>
              <a:rPr lang="en-US" sz="4000" dirty="0" smtClean="0">
                <a:solidFill>
                  <a:srgbClr val="FF0000"/>
                </a:solidFill>
              </a:rPr>
              <a:t> my friend last month?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Misha </a:t>
            </a:r>
            <a:r>
              <a:rPr lang="en-US" sz="4000" dirty="0" smtClean="0">
                <a:solidFill>
                  <a:srgbClr val="00B0F0"/>
                </a:solidFill>
              </a:rPr>
              <a:t>did</a:t>
            </a:r>
            <a:r>
              <a:rPr lang="en-US" sz="4000" dirty="0" smtClean="0">
                <a:solidFill>
                  <a:srgbClr val="FF0000"/>
                </a:solidFill>
              </a:rPr>
              <a:t>.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3214686"/>
            <a:ext cx="723627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Специальный вопрос:</a:t>
            </a:r>
          </a:p>
          <a:p>
            <a:endParaRPr lang="ru-RU" sz="4000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When </a:t>
            </a:r>
            <a:r>
              <a:rPr lang="en-US" sz="4000" dirty="0" smtClean="0">
                <a:solidFill>
                  <a:srgbClr val="00B0F0"/>
                </a:solidFill>
              </a:rPr>
              <a:t>did</a:t>
            </a:r>
            <a:r>
              <a:rPr lang="en-US" sz="4000" dirty="0" smtClean="0">
                <a:solidFill>
                  <a:srgbClr val="FF0000"/>
                </a:solidFill>
              </a:rPr>
              <a:t> Misha </a:t>
            </a:r>
            <a:r>
              <a:rPr lang="en-US" sz="4000" dirty="0" smtClean="0">
                <a:solidFill>
                  <a:srgbClr val="00B0F0"/>
                </a:solidFill>
              </a:rPr>
              <a:t>see</a:t>
            </a:r>
            <a:r>
              <a:rPr lang="en-US" sz="4000" dirty="0" smtClean="0">
                <a:solidFill>
                  <a:srgbClr val="FF0000"/>
                </a:solidFill>
              </a:rPr>
              <a:t> my friend?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Whose friend </a:t>
            </a:r>
            <a:r>
              <a:rPr lang="en-US" sz="4000" dirty="0" smtClean="0">
                <a:solidFill>
                  <a:srgbClr val="00B0F0"/>
                </a:solidFill>
              </a:rPr>
              <a:t>did</a:t>
            </a:r>
            <a:r>
              <a:rPr lang="en-US" sz="4000" dirty="0" smtClean="0">
                <a:solidFill>
                  <a:srgbClr val="FF0000"/>
                </a:solidFill>
              </a:rPr>
              <a:t> Misha </a:t>
            </a:r>
            <a:r>
              <a:rPr lang="en-US" sz="4000" dirty="0" smtClean="0">
                <a:solidFill>
                  <a:srgbClr val="00B0F0"/>
                </a:solidFill>
              </a:rPr>
              <a:t>see</a:t>
            </a:r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2357430"/>
            <a:ext cx="1795463" cy="1833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604"/>
            <a:ext cx="7848623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Разделительный вопрос:</a:t>
            </a:r>
          </a:p>
          <a:p>
            <a:endParaRPr lang="en-US" sz="36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-Misha </a:t>
            </a:r>
            <a:r>
              <a:rPr lang="en-US" sz="3200" dirty="0" smtClean="0">
                <a:solidFill>
                  <a:srgbClr val="00B0F0"/>
                </a:solidFill>
                <a:latin typeface="Comic Sans MS" pitchFamily="66" charset="0"/>
              </a:rPr>
              <a:t>saw 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my friend last month,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3200" dirty="0" smtClean="0">
                <a:solidFill>
                  <a:srgbClr val="00B0F0"/>
                </a:solidFill>
                <a:latin typeface="Comic Sans MS" pitchFamily="66" charset="0"/>
              </a:rPr>
              <a:t>did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n`t he?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-Yes, he </a:t>
            </a:r>
            <a:r>
              <a:rPr lang="en-US" sz="3200" dirty="0" smtClean="0">
                <a:solidFill>
                  <a:srgbClr val="00B0F0"/>
                </a:solidFill>
                <a:latin typeface="Comic Sans MS" pitchFamily="66" charset="0"/>
              </a:rPr>
              <a:t>did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  <a:p>
            <a:endParaRPr lang="ru-RU" sz="32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-Misha </a:t>
            </a:r>
            <a:r>
              <a:rPr lang="en-US" sz="3200" dirty="0" smtClean="0">
                <a:solidFill>
                  <a:srgbClr val="00B0F0"/>
                </a:solidFill>
                <a:latin typeface="Comic Sans MS" pitchFamily="66" charset="0"/>
              </a:rPr>
              <a:t>did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n`t see my friend last month,</a:t>
            </a:r>
          </a:p>
          <a:p>
            <a:r>
              <a:rPr lang="en-US" sz="3200" dirty="0" smtClean="0">
                <a:solidFill>
                  <a:srgbClr val="00B0F0"/>
                </a:solidFill>
                <a:latin typeface="Comic Sans MS" pitchFamily="66" charset="0"/>
              </a:rPr>
              <a:t> did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he?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-Yes, he </a:t>
            </a:r>
            <a:r>
              <a:rPr lang="en-US" sz="3200" dirty="0" smtClean="0">
                <a:solidFill>
                  <a:srgbClr val="00B0F0"/>
                </a:solidFill>
                <a:latin typeface="Comic Sans MS" pitchFamily="66" charset="0"/>
              </a:rPr>
              <a:t>did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146" name="Picture 2" descr="C:\Program Files\Microsoft Office\MEDIA\CAGCAT10\J021651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4714884"/>
            <a:ext cx="1573213" cy="1820863"/>
          </a:xfrm>
          <a:prstGeom prst="rect">
            <a:avLst/>
          </a:prstGeom>
          <a:noFill/>
        </p:spPr>
      </p:pic>
      <p:pic>
        <p:nvPicPr>
          <p:cNvPr id="6147" name="Picture 3" descr="C:\Program Files\Microsoft Office\MEDIA\CAGCAT10\J025130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286388"/>
            <a:ext cx="1505675" cy="1270003"/>
          </a:xfrm>
          <a:prstGeom prst="rect">
            <a:avLst/>
          </a:prstGeom>
          <a:noFill/>
        </p:spPr>
      </p:pic>
      <p:pic>
        <p:nvPicPr>
          <p:cNvPr id="6149" name="Picture 5" descr="C:\Program Files\Microsoft Office\MEDIA\CAGCAT10\J0212957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5500702"/>
            <a:ext cx="1830387" cy="1149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5934638" cy="101566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You home task: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285860"/>
            <a:ext cx="73356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Ask all kinds of questions: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143116"/>
            <a:ext cx="8462573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000" dirty="0" smtClean="0">
                <a:solidFill>
                  <a:srgbClr val="00B0F0"/>
                </a:solidFill>
              </a:rPr>
              <a:t>She was in Moscow last  month</a:t>
            </a:r>
            <a:r>
              <a:rPr lang="en-US" sz="4400" dirty="0" smtClean="0">
                <a:solidFill>
                  <a:srgbClr val="00B0F0"/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en-US" sz="4400" dirty="0" smtClean="0">
              <a:solidFill>
                <a:srgbClr val="00B0F0"/>
              </a:solidFill>
            </a:endParaRPr>
          </a:p>
          <a:p>
            <a:pPr marL="342900" indent="-342900">
              <a:buAutoNum type="arabicPeriod"/>
            </a:pPr>
            <a:r>
              <a:rPr lang="en-US" sz="4000" dirty="0" smtClean="0">
                <a:solidFill>
                  <a:srgbClr val="00B0F0"/>
                </a:solidFill>
              </a:rPr>
              <a:t>They watched an interesting film.</a:t>
            </a:r>
          </a:p>
          <a:p>
            <a:pPr marL="342900" indent="-342900">
              <a:buAutoNum type="arabicPeriod"/>
            </a:pPr>
            <a:endParaRPr lang="en-US" sz="4400" dirty="0" smtClean="0">
              <a:solidFill>
                <a:srgbClr val="00B0F0"/>
              </a:solidFill>
            </a:endParaRPr>
          </a:p>
          <a:p>
            <a:pPr marL="342900" indent="-342900">
              <a:buAutoNum type="arabicPeriod"/>
            </a:pPr>
            <a:r>
              <a:rPr lang="en-US" sz="4400" dirty="0" smtClean="0">
                <a:solidFill>
                  <a:srgbClr val="00B0F0"/>
                </a:solidFill>
              </a:rPr>
              <a:t>We bought a present for our </a:t>
            </a:r>
          </a:p>
          <a:p>
            <a:pPr marL="342900" indent="-342900"/>
            <a:r>
              <a:rPr lang="en-US" sz="4400" dirty="0" smtClean="0">
                <a:solidFill>
                  <a:srgbClr val="00B0F0"/>
                </a:solidFill>
              </a:rPr>
              <a:t>Granny yesterday.</a:t>
            </a:r>
            <a:endParaRPr lang="ru-RU" sz="4400" dirty="0">
              <a:solidFill>
                <a:srgbClr val="00B0F0"/>
              </a:solidFill>
            </a:endParaRPr>
          </a:p>
        </p:txBody>
      </p:sp>
      <p:pic>
        <p:nvPicPr>
          <p:cNvPr id="7170" name="Picture 2" descr="C:\Program Files\Microsoft Office\MEDIA\CAGCAT10\J021685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5429264"/>
            <a:ext cx="2610310" cy="1190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188</TotalTime>
  <Words>233</Words>
  <Application>Microsoft Office PowerPoint</Application>
  <PresentationFormat>Экран (4:3)</PresentationFormat>
  <Paragraphs>75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Vx</cp:lastModifiedBy>
  <cp:revision>25</cp:revision>
  <dcterms:modified xsi:type="dcterms:W3CDTF">2014-12-17T17:23:50Z</dcterms:modified>
</cp:coreProperties>
</file>